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7" r:id="rId5"/>
    <p:sldId id="258" r:id="rId6"/>
    <p:sldId id="261" r:id="rId7"/>
    <p:sldId id="273" r:id="rId8"/>
    <p:sldId id="262" r:id="rId9"/>
    <p:sldId id="263" r:id="rId10"/>
    <p:sldId id="270" r:id="rId11"/>
    <p:sldId id="264" r:id="rId12"/>
    <p:sldId id="265" r:id="rId13"/>
    <p:sldId id="274" r:id="rId14"/>
    <p:sldId id="275" r:id="rId15"/>
    <p:sldId id="267" r:id="rId16"/>
    <p:sldId id="268" r:id="rId17"/>
    <p:sldId id="269" r:id="rId18"/>
    <p:sldId id="272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e Holdsworth" userId="7193a896-5770-4465-a81f-4c4234fa1b08" providerId="ADAL" clId="{FAAA196B-ADA8-406D-A2D1-DDAC2BDBC06B}"/>
    <pc:docChg chg="modSld">
      <pc:chgData name="Zoe Holdsworth" userId="7193a896-5770-4465-a81f-4c4234fa1b08" providerId="ADAL" clId="{FAAA196B-ADA8-406D-A2D1-DDAC2BDBC06B}" dt="2024-09-18T14:35:02.621" v="27" actId="20577"/>
      <pc:docMkLst>
        <pc:docMk/>
      </pc:docMkLst>
      <pc:sldChg chg="modSp mod">
        <pc:chgData name="Zoe Holdsworth" userId="7193a896-5770-4465-a81f-4c4234fa1b08" providerId="ADAL" clId="{FAAA196B-ADA8-406D-A2D1-DDAC2BDBC06B}" dt="2024-09-18T14:35:02.621" v="27" actId="20577"/>
        <pc:sldMkLst>
          <pc:docMk/>
          <pc:sldMk cId="4155582468" sldId="270"/>
        </pc:sldMkLst>
        <pc:spChg chg="mod">
          <ac:chgData name="Zoe Holdsworth" userId="7193a896-5770-4465-a81f-4c4234fa1b08" providerId="ADAL" clId="{FAAA196B-ADA8-406D-A2D1-DDAC2BDBC06B}" dt="2024-09-18T14:35:02.621" v="27" actId="20577"/>
          <ac:spMkLst>
            <pc:docMk/>
            <pc:sldMk cId="4155582468" sldId="270"/>
            <ac:spMk id="3" creationId="{BEF87715-A08A-4B7E-E254-90E52267AB85}"/>
          </ac:spMkLst>
        </pc:spChg>
      </pc:sldChg>
      <pc:sldChg chg="modSp mod">
        <pc:chgData name="Zoe Holdsworth" userId="7193a896-5770-4465-a81f-4c4234fa1b08" providerId="ADAL" clId="{FAAA196B-ADA8-406D-A2D1-DDAC2BDBC06B}" dt="2024-09-18T14:33:16.571" v="17" actId="20577"/>
        <pc:sldMkLst>
          <pc:docMk/>
          <pc:sldMk cId="2301190342" sldId="273"/>
        </pc:sldMkLst>
        <pc:spChg chg="mod">
          <ac:chgData name="Zoe Holdsworth" userId="7193a896-5770-4465-a81f-4c4234fa1b08" providerId="ADAL" clId="{FAAA196B-ADA8-406D-A2D1-DDAC2BDBC06B}" dt="2024-09-18T14:33:16.571" v="17" actId="20577"/>
          <ac:spMkLst>
            <pc:docMk/>
            <pc:sldMk cId="2301190342" sldId="273"/>
            <ac:spMk id="3" creationId="{9DEB994D-0210-E253-4F37-6F3FC52B8A6F}"/>
          </ac:spMkLst>
        </pc:spChg>
      </pc:sldChg>
    </pc:docChg>
  </pc:docChgLst>
  <pc:docChgLst>
    <pc:chgData name="Zoe Holdsworth" userId="7193a896-5770-4465-a81f-4c4234fa1b08" providerId="ADAL" clId="{971368CC-5F6A-4C29-B142-A1BC7E72AA35}"/>
    <pc:docChg chg="modSld">
      <pc:chgData name="Zoe Holdsworth" userId="7193a896-5770-4465-a81f-4c4234fa1b08" providerId="ADAL" clId="{971368CC-5F6A-4C29-B142-A1BC7E72AA35}" dt="2024-09-19T08:15:26.678" v="4" actId="1076"/>
      <pc:docMkLst>
        <pc:docMk/>
      </pc:docMkLst>
      <pc:sldChg chg="addSp delSp modSp">
        <pc:chgData name="Zoe Holdsworth" userId="7193a896-5770-4465-a81f-4c4234fa1b08" providerId="ADAL" clId="{971368CC-5F6A-4C29-B142-A1BC7E72AA35}" dt="2024-09-19T08:15:26.678" v="4" actId="1076"/>
        <pc:sldMkLst>
          <pc:docMk/>
          <pc:sldMk cId="3142927778" sldId="275"/>
        </pc:sldMkLst>
        <pc:picChg chg="add mod">
          <ac:chgData name="Zoe Holdsworth" userId="7193a896-5770-4465-a81f-4c4234fa1b08" providerId="ADAL" clId="{971368CC-5F6A-4C29-B142-A1BC7E72AA35}" dt="2024-09-19T08:15:26.678" v="4" actId="1076"/>
          <ac:picMkLst>
            <pc:docMk/>
            <pc:sldMk cId="3142927778" sldId="275"/>
            <ac:picMk id="1026" creationId="{48DDB9C1-D545-13BC-E6F5-1D412C3C33CE}"/>
          </ac:picMkLst>
        </pc:picChg>
        <pc:picChg chg="del">
          <ac:chgData name="Zoe Holdsworth" userId="7193a896-5770-4465-a81f-4c4234fa1b08" providerId="ADAL" clId="{971368CC-5F6A-4C29-B142-A1BC7E72AA35}" dt="2024-09-19T08:13:54.199" v="0" actId="478"/>
          <ac:picMkLst>
            <pc:docMk/>
            <pc:sldMk cId="3142927778" sldId="275"/>
            <ac:picMk id="11266" creationId="{03F85598-8E7C-E82E-387F-13457DA6B89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5A5AD-8288-4F87-B396-7563E416C2FA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DB89C-2A67-4B20-A09F-E69702310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9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DB89C-2A67-4B20-A09F-E69702310A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29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94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24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00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9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83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5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42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7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4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34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2523-C487-43A4-9398-22916D1F523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B2523-C487-43A4-9398-22916D1F523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E87EB-A269-4F7E-AF67-2C1A2779E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3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Kvm87GH_8cCFQKzFAodUHQHFQ&amp;url=http%3A%2F%2Fclipgid.com%2Fgroup-of-students-reading-clipart.html&amp;psig=AFQjCNEnB1dQMkF1kfA0SoHUxVdJ0KQhKQ&amp;ust=1442613275701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5668"/>
            <a:ext cx="9144000" cy="2086391"/>
          </a:xfrm>
        </p:spPr>
        <p:txBody>
          <a:bodyPr>
            <a:normAutofit fontScale="90000"/>
          </a:bodyPr>
          <a:lstStyle/>
          <a:p>
            <a:r>
              <a:rPr lang="en-GB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Assembly</a:t>
            </a:r>
            <a:br>
              <a:rPr lang="en-GB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5 and 6</a:t>
            </a:r>
            <a:r>
              <a:rPr lang="en-GB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pic>
        <p:nvPicPr>
          <p:cNvPr id="4" name="Picture 3" descr="A white deer with antlers&#10;&#10;Description automatically generated">
            <a:extLst>
              <a:ext uri="{FF2B5EF4-FFF2-40B4-BE49-F238E27FC236}">
                <a16:creationId xmlns:a16="http://schemas.microsoft.com/office/drawing/2014/main" id="{ADA199B8-E616-19DA-46CD-E084FA98B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01" y="2512059"/>
            <a:ext cx="5711299" cy="38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7A19-0423-7557-25EB-801A9FC1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145669"/>
            <a:ext cx="10515600" cy="1325563"/>
          </a:xfrm>
        </p:spPr>
        <p:txBody>
          <a:bodyPr/>
          <a:lstStyle/>
          <a:p>
            <a:r>
              <a:rPr lang="en-GB" b="1" u="sng" dirty="0"/>
              <a:t>Curriculum – Spring – Frozen Kingdoms</a:t>
            </a:r>
          </a:p>
        </p:txBody>
      </p:sp>
      <p:pic>
        <p:nvPicPr>
          <p:cNvPr id="4" name="Picture 3" descr="A white deer with antlers&#10;&#10;Description automatically generated">
            <a:extLst>
              <a:ext uri="{FF2B5EF4-FFF2-40B4-BE49-F238E27FC236}">
                <a16:creationId xmlns:a16="http://schemas.microsoft.com/office/drawing/2014/main" id="{EDEE13EC-41C3-2936-EA74-0D25CFB11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020" y="5436144"/>
            <a:ext cx="1313634" cy="875756"/>
          </a:xfrm>
          <a:prstGeom prst="rect">
            <a:avLst/>
          </a:prstGeom>
        </p:spPr>
      </p:pic>
      <p:pic>
        <p:nvPicPr>
          <p:cNvPr id="12290" name="Picture 2" descr="Frozen Kingdoms">
            <a:extLst>
              <a:ext uri="{FF2B5EF4-FFF2-40B4-BE49-F238E27FC236}">
                <a16:creationId xmlns:a16="http://schemas.microsoft.com/office/drawing/2014/main" id="{165497CE-906A-A4B8-1071-A5E961E51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86" y="1598486"/>
            <a:ext cx="488632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82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7A19-0423-7557-25EB-801A9FC1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992" y="282067"/>
            <a:ext cx="10515600" cy="1325563"/>
          </a:xfrm>
        </p:spPr>
        <p:txBody>
          <a:bodyPr/>
          <a:lstStyle/>
          <a:p>
            <a:r>
              <a:rPr lang="en-GB" b="1" u="sng" dirty="0"/>
              <a:t>Curriculum – Summer –Britain At War </a:t>
            </a:r>
          </a:p>
        </p:txBody>
      </p:sp>
      <p:pic>
        <p:nvPicPr>
          <p:cNvPr id="4" name="Picture 3" descr="A white deer with antlers&#10;&#10;Description automatically generated">
            <a:extLst>
              <a:ext uri="{FF2B5EF4-FFF2-40B4-BE49-F238E27FC236}">
                <a16:creationId xmlns:a16="http://schemas.microsoft.com/office/drawing/2014/main" id="{EDEE13EC-41C3-2936-EA74-0D25CFB11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020" y="5436144"/>
            <a:ext cx="1313634" cy="875756"/>
          </a:xfrm>
          <a:prstGeom prst="rect">
            <a:avLst/>
          </a:prstGeom>
        </p:spPr>
      </p:pic>
      <p:pic>
        <p:nvPicPr>
          <p:cNvPr id="1026" name="Picture 2" descr="Your Country Needs YOU - Saraband">
            <a:extLst>
              <a:ext uri="{FF2B5EF4-FFF2-40B4-BE49-F238E27FC236}">
                <a16:creationId xmlns:a16="http://schemas.microsoft.com/office/drawing/2014/main" id="{48DDB9C1-D545-13BC-E6F5-1D412C3C3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20" y="1607630"/>
            <a:ext cx="3738707" cy="47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2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7B38-DC53-60AF-E249-6B9E2238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549"/>
            <a:ext cx="10515600" cy="1325563"/>
          </a:xfrm>
        </p:spPr>
        <p:txBody>
          <a:bodyPr/>
          <a:lstStyle/>
          <a:p>
            <a:r>
              <a:rPr lang="en-GB" b="1" u="sng" dirty="0"/>
              <a:t>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803E3-A989-81D5-96E4-F86AAC996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6" y="1654112"/>
            <a:ext cx="5310909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Y6 SATs - 12</a:t>
            </a:r>
            <a:r>
              <a:rPr lang="en-GB" baseline="30000" dirty="0"/>
              <a:t>th</a:t>
            </a:r>
            <a:r>
              <a:rPr lang="en-GB" dirty="0"/>
              <a:t> – 15</a:t>
            </a:r>
            <a:r>
              <a:rPr lang="en-GB" baseline="30000" dirty="0"/>
              <a:t>th</a:t>
            </a:r>
            <a:r>
              <a:rPr lang="en-GB" dirty="0"/>
              <a:t> May </a:t>
            </a:r>
          </a:p>
          <a:p>
            <a:r>
              <a:rPr lang="en-GB" dirty="0"/>
              <a:t>Separate information will be sent closer to the time </a:t>
            </a:r>
          </a:p>
          <a:p>
            <a:r>
              <a:rPr lang="en-GB" dirty="0"/>
              <a:t>Newby </a:t>
            </a:r>
            <a:r>
              <a:rPr lang="en-GB" dirty="0" err="1"/>
              <a:t>Wiske</a:t>
            </a:r>
            <a:r>
              <a:rPr lang="en-GB" dirty="0"/>
              <a:t> 2024 – 21</a:t>
            </a:r>
            <a:r>
              <a:rPr lang="en-GB" baseline="30000" dirty="0"/>
              <a:t>st</a:t>
            </a:r>
            <a:r>
              <a:rPr lang="en-GB" dirty="0"/>
              <a:t> – 25</a:t>
            </a:r>
            <a:r>
              <a:rPr lang="en-GB" baseline="30000" dirty="0"/>
              <a:t>th</a:t>
            </a:r>
            <a:r>
              <a:rPr lang="en-GB" dirty="0"/>
              <a:t> October 2024 - meeting on Monday </a:t>
            </a:r>
          </a:p>
          <a:p>
            <a:endParaRPr lang="en-GB" dirty="0"/>
          </a:p>
          <a:p>
            <a:r>
              <a:rPr lang="en-GB" dirty="0"/>
              <a:t>Newby </a:t>
            </a:r>
            <a:r>
              <a:rPr lang="en-GB" dirty="0" err="1"/>
              <a:t>Wiske</a:t>
            </a:r>
            <a:r>
              <a:rPr lang="en-GB" dirty="0"/>
              <a:t> 2025- will take place on 20</a:t>
            </a:r>
            <a:r>
              <a:rPr lang="en-GB" baseline="30000" dirty="0"/>
              <a:t>th</a:t>
            </a:r>
            <a:r>
              <a:rPr lang="en-GB" dirty="0"/>
              <a:t>-24</a:t>
            </a:r>
            <a:r>
              <a:rPr lang="en-GB" baseline="30000" dirty="0"/>
              <a:t>th</a:t>
            </a:r>
            <a:r>
              <a:rPr lang="en-GB" dirty="0"/>
              <a:t> October 2025 – letters for expressions of interest and a parent meeting will be held later this term. </a:t>
            </a:r>
          </a:p>
          <a:p>
            <a:endParaRPr lang="en-GB" dirty="0"/>
          </a:p>
          <a:p>
            <a:r>
              <a:rPr lang="en-GB" dirty="0"/>
              <a:t>Y6 booster groups start in the Spring term – invitation only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 white deer with antlers&#10;&#10;Description automatically generated">
            <a:extLst>
              <a:ext uri="{FF2B5EF4-FFF2-40B4-BE49-F238E27FC236}">
                <a16:creationId xmlns:a16="http://schemas.microsoft.com/office/drawing/2014/main" id="{44DCF363-394D-0014-CA38-A8005D2A7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020" y="5436144"/>
            <a:ext cx="1313634" cy="875756"/>
          </a:xfrm>
          <a:prstGeom prst="rect">
            <a:avLst/>
          </a:prstGeom>
        </p:spPr>
      </p:pic>
      <p:pic>
        <p:nvPicPr>
          <p:cNvPr id="13314" name="Picture 2" descr="Newby Wiske Hall Adventure Centre nr Northallerton - Secondary School Trips">
            <a:extLst>
              <a:ext uri="{FF2B5EF4-FFF2-40B4-BE49-F238E27FC236}">
                <a16:creationId xmlns:a16="http://schemas.microsoft.com/office/drawing/2014/main" id="{A7FD3F01-7A9B-27EA-2090-01A39C3D3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6" y="1654112"/>
            <a:ext cx="6338257" cy="33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3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3A708-F601-BD47-F2EE-A3CB599E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7170A-08FA-7C15-9669-23F9C4E17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Curriculum newsletter </a:t>
            </a:r>
          </a:p>
          <a:p>
            <a:r>
              <a:rPr lang="en-GB" dirty="0"/>
              <a:t>Hartburn Herald – every Friday </a:t>
            </a:r>
          </a:p>
          <a:p>
            <a:r>
              <a:rPr lang="en-GB" dirty="0"/>
              <a:t>Facebook page </a:t>
            </a:r>
          </a:p>
          <a:p>
            <a:r>
              <a:rPr lang="en-GB" dirty="0"/>
              <a:t>Website – calendar     </a:t>
            </a:r>
          </a:p>
          <a:p>
            <a:r>
              <a:rPr lang="en-GB" dirty="0"/>
              <a:t>Messages and letters sent electronically – check email addresses</a:t>
            </a:r>
          </a:p>
          <a:p>
            <a:r>
              <a:rPr lang="en-GB" dirty="0"/>
              <a:t>UKS2 door every morning</a:t>
            </a:r>
          </a:p>
        </p:txBody>
      </p:sp>
      <p:pic>
        <p:nvPicPr>
          <p:cNvPr id="4" name="Picture 3" descr="A white deer with antlers&#10;&#10;Description automatically generated">
            <a:extLst>
              <a:ext uri="{FF2B5EF4-FFF2-40B4-BE49-F238E27FC236}">
                <a16:creationId xmlns:a16="http://schemas.microsoft.com/office/drawing/2014/main" id="{6034F3C6-3368-E12A-F17C-762C43AB8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020" y="5436144"/>
            <a:ext cx="1313634" cy="875756"/>
          </a:xfrm>
          <a:prstGeom prst="rect">
            <a:avLst/>
          </a:prstGeom>
        </p:spPr>
      </p:pic>
      <p:pic>
        <p:nvPicPr>
          <p:cNvPr id="14338" name="Picture 2" descr="Free Computer Cartoon Images, Download Free Computer Cartoon Images png ...">
            <a:extLst>
              <a:ext uri="{FF2B5EF4-FFF2-40B4-BE49-F238E27FC236}">
                <a16:creationId xmlns:a16="http://schemas.microsoft.com/office/drawing/2014/main" id="{5C3D27E1-8071-8DFB-DBD5-5644130C8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283" y="308661"/>
            <a:ext cx="3888232" cy="332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9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9777D-4EFB-89FB-6C4F-1B8EF01E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Wrap Around care </a:t>
            </a:r>
            <a:r>
              <a:rPr lang="en-GB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AB87A-F175-89D0-A03F-CB41B48A7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Breakfast club from 7.30 </a:t>
            </a:r>
          </a:p>
          <a:p>
            <a:r>
              <a:rPr lang="en-GB" dirty="0"/>
              <a:t>After school club until 6pm </a:t>
            </a:r>
          </a:p>
          <a:p>
            <a:endParaRPr lang="en-GB" dirty="0"/>
          </a:p>
          <a:p>
            <a:r>
              <a:rPr lang="en-GB" dirty="0"/>
              <a:t>Contact the office for queries and bookings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white deer with antlers&#10;&#10;Description automatically generated">
            <a:extLst>
              <a:ext uri="{FF2B5EF4-FFF2-40B4-BE49-F238E27FC236}">
                <a16:creationId xmlns:a16="http://schemas.microsoft.com/office/drawing/2014/main" id="{608DC758-85B9-FD73-42DE-CF4043995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020" y="5436144"/>
            <a:ext cx="1313634" cy="875756"/>
          </a:xfrm>
          <a:prstGeom prst="rect">
            <a:avLst/>
          </a:prstGeom>
        </p:spPr>
      </p:pic>
      <p:pic>
        <p:nvPicPr>
          <p:cNvPr id="3076" name="Picture 4" descr="Cartoon food set 1428610 Vector Art at Vecteezy">
            <a:extLst>
              <a:ext uri="{FF2B5EF4-FFF2-40B4-BE49-F238E27FC236}">
                <a16:creationId xmlns:a16="http://schemas.microsoft.com/office/drawing/2014/main" id="{2DD94F64-DAB0-0C4C-39B1-B95B44A09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47" y="3967110"/>
            <a:ext cx="2790306" cy="279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toon group of children playing in the park Vector Image">
            <a:extLst>
              <a:ext uri="{FF2B5EF4-FFF2-40B4-BE49-F238E27FC236}">
                <a16:creationId xmlns:a16="http://schemas.microsoft.com/office/drawing/2014/main" id="{677E785D-7162-1D5B-9D3F-21074A522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73" y="546100"/>
            <a:ext cx="3988721" cy="420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6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02B4-23BA-1E0A-EDB2-357FE494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FOHPS</a:t>
            </a:r>
            <a:r>
              <a:rPr lang="en-GB" dirty="0"/>
              <a:t> 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622797-AB31-9B03-D056-FB6743FC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r="16479" b="2"/>
          <a:stretch>
            <a:fillRect/>
          </a:stretch>
        </p:blipFill>
        <p:spPr bwMode="auto">
          <a:xfrm>
            <a:off x="8534399" y="365125"/>
            <a:ext cx="3360449" cy="327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DECE6-4AC2-F458-B227-A77972CA308C}"/>
              </a:ext>
            </a:extLst>
          </p:cNvPr>
          <p:cNvSpPr txBox="1"/>
          <p:nvPr/>
        </p:nvSpPr>
        <p:spPr>
          <a:xfrm>
            <a:off x="460248" y="1389817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800" dirty="0"/>
              <a:t>A registered Charity</a:t>
            </a:r>
          </a:p>
          <a:p>
            <a:pPr>
              <a:defRPr/>
            </a:pPr>
            <a:r>
              <a:rPr lang="en-GB" sz="1800" dirty="0"/>
              <a:t>A group of Hartburn Primary School Parents</a:t>
            </a:r>
          </a:p>
          <a:p>
            <a:pPr>
              <a:defRPr/>
            </a:pPr>
            <a:r>
              <a:rPr lang="en-GB" sz="1800" dirty="0"/>
              <a:t>All of us have (or have had) children at the school</a:t>
            </a:r>
          </a:p>
          <a:p>
            <a:pPr>
              <a:defRPr/>
            </a:pPr>
            <a:endParaRPr lang="en-GB" sz="1800" dirty="0"/>
          </a:p>
          <a:p>
            <a:pPr marL="0" indent="0">
              <a:buFontTx/>
              <a:buNone/>
              <a:defRPr/>
            </a:pPr>
            <a:r>
              <a:rPr lang="en-GB" sz="1800" i="1" dirty="0"/>
              <a:t>‘Our ethos is to provide continued support to the school to assist in providing every child with the opportunity to fulfil their full potential.  We have funded a range of equipment such as PCs and </a:t>
            </a:r>
            <a:r>
              <a:rPr lang="en-GB" sz="1800" i="1" dirty="0" err="1"/>
              <a:t>Ipads</a:t>
            </a:r>
            <a:r>
              <a:rPr lang="en-GB" sz="1800" i="1" dirty="0"/>
              <a:t> as well as giving substantial donations to the school to assist in the renovation of the outdoor areas including the installation of a MUGA (multi use games area) and lighting for the school stage’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EA1E1124-905F-BA3A-CDC5-83306F88F3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845" y="4391147"/>
            <a:ext cx="2545176" cy="2325365"/>
          </a:xfr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3974530-BF43-253C-0D5F-01DBB1A3A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2708" y="3921854"/>
            <a:ext cx="5490284" cy="2839164"/>
          </a:xfrm>
          <a:prstGeom prst="rect">
            <a:avLst/>
          </a:prstGeom>
        </p:spPr>
      </p:pic>
      <p:pic>
        <p:nvPicPr>
          <p:cNvPr id="9" name="Picture 8" descr="A white deer with antlers&#10;&#10;Description automatically generated">
            <a:extLst>
              <a:ext uri="{FF2B5EF4-FFF2-40B4-BE49-F238E27FC236}">
                <a16:creationId xmlns:a16="http://schemas.microsoft.com/office/drawing/2014/main" id="{190B9C83-3EAC-FB66-E124-2A7D1A78F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9" y="5750181"/>
            <a:ext cx="1313634" cy="87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9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8F55-2EFB-409B-052A-D3F1DD78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168" y="2495677"/>
            <a:ext cx="10515600" cy="1325563"/>
          </a:xfrm>
        </p:spPr>
        <p:txBody>
          <a:bodyPr/>
          <a:lstStyle/>
          <a:p>
            <a:r>
              <a:rPr lang="en-GB" b="1" u="sng" dirty="0"/>
              <a:t>Thank you! </a:t>
            </a:r>
          </a:p>
        </p:txBody>
      </p:sp>
      <p:pic>
        <p:nvPicPr>
          <p:cNvPr id="4" name="Picture 3" descr="A white deer with antlers&#10;&#10;Description automatically generated">
            <a:extLst>
              <a:ext uri="{FF2B5EF4-FFF2-40B4-BE49-F238E27FC236}">
                <a16:creationId xmlns:a16="http://schemas.microsoft.com/office/drawing/2014/main" id="{CD31A300-24C4-C9C8-1468-981E575E3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020" y="5436144"/>
            <a:ext cx="1313634" cy="87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4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A054-5F2B-5AB9-EA2E-B5461D982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Staffing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16EE2-69AE-F315-CEDF-B539DCDB0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76" y="1387746"/>
            <a:ext cx="6659880" cy="5378813"/>
          </a:xfrm>
        </p:spPr>
        <p:txBody>
          <a:bodyPr>
            <a:normAutofit/>
          </a:bodyPr>
          <a:lstStyle/>
          <a:p>
            <a:r>
              <a:rPr lang="en-GB" dirty="0"/>
              <a:t>Mrs Holdsworth – Assistant Head and Key Stage Lead </a:t>
            </a:r>
          </a:p>
          <a:p>
            <a:r>
              <a:rPr lang="en-GB" dirty="0"/>
              <a:t>Miss Danby – Y6 teacher (18)</a:t>
            </a:r>
          </a:p>
          <a:p>
            <a:r>
              <a:rPr lang="en-GB" dirty="0"/>
              <a:t>Mrs Hills  - Y6 teacher (17)</a:t>
            </a:r>
          </a:p>
          <a:p>
            <a:r>
              <a:rPr lang="en-GB" dirty="0"/>
              <a:t>Mrs How – Y6 HLTA </a:t>
            </a:r>
          </a:p>
          <a:p>
            <a:r>
              <a:rPr lang="en-GB" dirty="0"/>
              <a:t>Miss Collins – Y5/6 teacher (16)</a:t>
            </a:r>
          </a:p>
          <a:p>
            <a:r>
              <a:rPr lang="en-GB" dirty="0"/>
              <a:t>Mrs McKibbin – Y5 teacher (15)</a:t>
            </a:r>
          </a:p>
          <a:p>
            <a:r>
              <a:rPr lang="en-GB" dirty="0"/>
              <a:t>Miss </a:t>
            </a:r>
            <a:r>
              <a:rPr lang="en-GB" dirty="0" err="1"/>
              <a:t>Wildridge</a:t>
            </a:r>
            <a:r>
              <a:rPr lang="en-GB" dirty="0"/>
              <a:t> – Y5 teacher (14)</a:t>
            </a:r>
          </a:p>
          <a:p>
            <a:r>
              <a:rPr lang="en-GB" dirty="0"/>
              <a:t>Mrs Burrell – Y5 Teaching Assistant</a:t>
            </a:r>
          </a:p>
        </p:txBody>
      </p:sp>
      <p:pic>
        <p:nvPicPr>
          <p:cNvPr id="4" name="Picture 3" descr="A white deer with antlers&#10;&#10;Description automatically generated">
            <a:extLst>
              <a:ext uri="{FF2B5EF4-FFF2-40B4-BE49-F238E27FC236}">
                <a16:creationId xmlns:a16="http://schemas.microsoft.com/office/drawing/2014/main" id="{8DC57287-554F-3F9F-70C6-D808DFB6C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020" y="5436144"/>
            <a:ext cx="1313634" cy="875756"/>
          </a:xfrm>
          <a:prstGeom prst="rect">
            <a:avLst/>
          </a:prstGeom>
        </p:spPr>
      </p:pic>
      <p:pic>
        <p:nvPicPr>
          <p:cNvPr id="5124" name="Picture 4" descr="Inspirational Teacher Quotes | Reader's Digest">
            <a:extLst>
              <a:ext uri="{FF2B5EF4-FFF2-40B4-BE49-F238E27FC236}">
                <a16:creationId xmlns:a16="http://schemas.microsoft.com/office/drawing/2014/main" id="{00E47BEF-FEAE-63CE-347A-BDF59B5CA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03" y="2143506"/>
            <a:ext cx="45148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1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7569-F873-4DF7-E4F1-72BA385C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B994D-0210-E253-4F37-6F3FC52B8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Correct uniform </a:t>
            </a:r>
          </a:p>
          <a:p>
            <a:r>
              <a:rPr lang="en-GB" dirty="0"/>
              <a:t>Correct PE kit </a:t>
            </a:r>
          </a:p>
          <a:p>
            <a:r>
              <a:rPr lang="en-GB" dirty="0"/>
              <a:t>Completing homework </a:t>
            </a:r>
          </a:p>
          <a:p>
            <a:r>
              <a:rPr lang="en-GB" dirty="0"/>
              <a:t>Having a water bottle in school</a:t>
            </a:r>
          </a:p>
          <a:p>
            <a:r>
              <a:rPr lang="en-GB" dirty="0"/>
              <a:t>Arriving on time </a:t>
            </a:r>
          </a:p>
          <a:p>
            <a:r>
              <a:rPr lang="en-GB" dirty="0"/>
              <a:t>Attendance</a:t>
            </a:r>
          </a:p>
        </p:txBody>
      </p:sp>
      <p:pic>
        <p:nvPicPr>
          <p:cNvPr id="4" name="Picture 3" descr="A white deer with antlers&#10;&#10;Description automatically generated">
            <a:extLst>
              <a:ext uri="{FF2B5EF4-FFF2-40B4-BE49-F238E27FC236}">
                <a16:creationId xmlns:a16="http://schemas.microsoft.com/office/drawing/2014/main" id="{FA9727DB-EC62-9B9C-56C3-4DD759930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020" y="5436144"/>
            <a:ext cx="1313634" cy="875756"/>
          </a:xfrm>
          <a:prstGeom prst="rect">
            <a:avLst/>
          </a:prstGeom>
        </p:spPr>
      </p:pic>
      <p:pic>
        <p:nvPicPr>
          <p:cNvPr id="4098" name="Picture 2" descr="Want to work in factual and entertainment TV production? Apply for Aim ...">
            <a:extLst>
              <a:ext uri="{FF2B5EF4-FFF2-40B4-BE49-F238E27FC236}">
                <a16:creationId xmlns:a16="http://schemas.microsoft.com/office/drawing/2014/main" id="{B225BB9D-F1D1-6736-DC1E-FD940C6E1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168" y="66436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4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7569-F873-4DF7-E4F1-72BA385C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525" y="146466"/>
            <a:ext cx="10515600" cy="1325563"/>
          </a:xfrm>
        </p:spPr>
        <p:txBody>
          <a:bodyPr/>
          <a:lstStyle/>
          <a:p>
            <a:r>
              <a:rPr lang="en-GB" b="1" u="sng" dirty="0"/>
              <a:t>Uniform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B994D-0210-E253-4F37-6F3FC52B8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110" y="1678955"/>
            <a:ext cx="5257800" cy="4351338"/>
          </a:xfrm>
        </p:spPr>
        <p:txBody>
          <a:bodyPr/>
          <a:lstStyle/>
          <a:p>
            <a:r>
              <a:rPr lang="en-GB" dirty="0"/>
              <a:t>Jewellery for PE days </a:t>
            </a:r>
          </a:p>
          <a:p>
            <a:r>
              <a:rPr lang="en-GB" dirty="0"/>
              <a:t>Heeled shoes</a:t>
            </a:r>
          </a:p>
          <a:p>
            <a:r>
              <a:rPr lang="en-GB" dirty="0"/>
              <a:t>PE shorts </a:t>
            </a:r>
          </a:p>
          <a:p>
            <a:r>
              <a:rPr lang="en-GB" dirty="0"/>
              <a:t>Make up – eyelashes, nails, tan </a:t>
            </a:r>
          </a:p>
          <a:p>
            <a:r>
              <a:rPr lang="en-GB" dirty="0"/>
              <a:t>Coloured trainers</a:t>
            </a:r>
          </a:p>
        </p:txBody>
      </p:sp>
      <p:pic>
        <p:nvPicPr>
          <p:cNvPr id="4" name="Picture 3" descr="A white deer with antlers&#10;&#10;Description automatically generated">
            <a:extLst>
              <a:ext uri="{FF2B5EF4-FFF2-40B4-BE49-F238E27FC236}">
                <a16:creationId xmlns:a16="http://schemas.microsoft.com/office/drawing/2014/main" id="{FA9727DB-EC62-9B9C-56C3-4DD759930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66" y="5731927"/>
            <a:ext cx="1313634" cy="87575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C74730D-8EF3-C780-CC84-0C6E86A45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2" y="58939"/>
            <a:ext cx="2147528" cy="286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98F1020-64D5-8509-3CC0-E2E9C3F70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77" y="55437"/>
            <a:ext cx="2381465" cy="31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E5B1300-3A02-E257-EE2B-D8DFADEDA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2" y="3360261"/>
            <a:ext cx="2147528" cy="33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DB8C389-A887-A191-AEEC-DFADA6974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77" y="3360261"/>
            <a:ext cx="2409879" cy="335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9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37B0-8B3E-B574-B953-C4CE403D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367A3-1782-A10A-37C2-47DA1AE47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John Murray –class reading</a:t>
            </a:r>
          </a:p>
          <a:p>
            <a:r>
              <a:rPr lang="en-GB" dirty="0"/>
              <a:t>Reading Plus </a:t>
            </a:r>
          </a:p>
          <a:p>
            <a:r>
              <a:rPr lang="en-GB" dirty="0"/>
              <a:t>Reading at home </a:t>
            </a:r>
          </a:p>
          <a:p>
            <a:r>
              <a:rPr lang="en-GB" dirty="0"/>
              <a:t>Reading for pleasure </a:t>
            </a:r>
          </a:p>
          <a:p>
            <a:r>
              <a:rPr lang="en-GB" dirty="0"/>
              <a:t>Class story time</a:t>
            </a:r>
          </a:p>
        </p:txBody>
      </p:sp>
      <p:pic>
        <p:nvPicPr>
          <p:cNvPr id="4" name="Picture 3" descr="A white deer with antlers&#10;&#10;Description automatically generated">
            <a:extLst>
              <a:ext uri="{FF2B5EF4-FFF2-40B4-BE49-F238E27FC236}">
                <a16:creationId xmlns:a16="http://schemas.microsoft.com/office/drawing/2014/main" id="{01DF86AC-8AA8-3845-C4FE-618CE401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020" y="5436144"/>
            <a:ext cx="1313634" cy="875756"/>
          </a:xfrm>
          <a:prstGeom prst="rect">
            <a:avLst/>
          </a:prstGeom>
        </p:spPr>
      </p:pic>
      <p:pic>
        <p:nvPicPr>
          <p:cNvPr id="5" name="Picture 2" descr="http://home.d47.org/wes/hijaconetti/files/2014/09/read.jpg">
            <a:hlinkClick r:id="rId3"/>
            <a:extLst>
              <a:ext uri="{FF2B5EF4-FFF2-40B4-BE49-F238E27FC236}">
                <a16:creationId xmlns:a16="http://schemas.microsoft.com/office/drawing/2014/main" id="{C3C84F3B-2206-EF13-DD77-4223BC246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28" y="4116387"/>
            <a:ext cx="46307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62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2678-312F-0156-3858-91061C62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23A9-049C-D873-8B0C-249BFE269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Curriculum </a:t>
            </a:r>
          </a:p>
          <a:p>
            <a:r>
              <a:rPr lang="en-GB" dirty="0"/>
              <a:t>Structure of lessons </a:t>
            </a:r>
          </a:p>
          <a:p>
            <a:r>
              <a:rPr lang="en-GB" dirty="0"/>
              <a:t>TT Rockstars </a:t>
            </a:r>
          </a:p>
          <a:p>
            <a:r>
              <a:rPr lang="en-GB" dirty="0"/>
              <a:t>My Maths </a:t>
            </a:r>
          </a:p>
          <a:p>
            <a:r>
              <a:rPr lang="en-GB" dirty="0"/>
              <a:t>Arithmetic tests </a:t>
            </a:r>
          </a:p>
          <a:p>
            <a:r>
              <a:rPr lang="en-GB" dirty="0"/>
              <a:t>Problem solving</a:t>
            </a:r>
          </a:p>
        </p:txBody>
      </p:sp>
      <p:pic>
        <p:nvPicPr>
          <p:cNvPr id="4" name="Picture 3" descr="A white deer with antlers&#10;&#10;Description automatically generated">
            <a:extLst>
              <a:ext uri="{FF2B5EF4-FFF2-40B4-BE49-F238E27FC236}">
                <a16:creationId xmlns:a16="http://schemas.microsoft.com/office/drawing/2014/main" id="{FBD906E5-5A16-3ECD-5769-FA2B2ABD8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020" y="5436144"/>
            <a:ext cx="1313634" cy="875756"/>
          </a:xfrm>
          <a:prstGeom prst="rect">
            <a:avLst/>
          </a:prstGeom>
        </p:spPr>
      </p:pic>
      <p:pic>
        <p:nvPicPr>
          <p:cNvPr id="6146" name="Picture 2" descr="Maths | DK Find Out!">
            <a:extLst>
              <a:ext uri="{FF2B5EF4-FFF2-40B4-BE49-F238E27FC236}">
                <a16:creationId xmlns:a16="http://schemas.microsoft.com/office/drawing/2014/main" id="{9D057FAD-BCDE-B6A6-46C7-25F3E3C9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49" y="2417717"/>
            <a:ext cx="4621591" cy="242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65BB-50D3-0A54-A877-694BC782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Homework</a:t>
            </a:r>
            <a:r>
              <a:rPr lang="en-GB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87715-A08A-4B7E-E254-90E52267A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Reading Plus </a:t>
            </a:r>
          </a:p>
          <a:p>
            <a:r>
              <a:rPr lang="en-GB" dirty="0"/>
              <a:t>SPAG.com (Y6 only) </a:t>
            </a:r>
          </a:p>
          <a:p>
            <a:r>
              <a:rPr lang="en-GB" dirty="0"/>
              <a:t>Spelling shed (</a:t>
            </a:r>
            <a:r>
              <a:rPr lang="en-GB"/>
              <a:t>Y5 only) </a:t>
            </a:r>
            <a:endParaRPr lang="en-GB" dirty="0"/>
          </a:p>
          <a:p>
            <a:r>
              <a:rPr lang="en-GB" dirty="0"/>
              <a:t>TT Rockstars </a:t>
            </a:r>
          </a:p>
          <a:p>
            <a:r>
              <a:rPr lang="en-GB" dirty="0"/>
              <a:t>My maths </a:t>
            </a:r>
          </a:p>
          <a:p>
            <a:r>
              <a:rPr lang="en-GB" dirty="0"/>
              <a:t>Y6 homework booklets – </a:t>
            </a:r>
            <a:r>
              <a:rPr lang="en-GB" dirty="0" err="1"/>
              <a:t>SPaG</a:t>
            </a:r>
            <a:r>
              <a:rPr lang="en-GB" dirty="0"/>
              <a:t>, reading, maths </a:t>
            </a:r>
          </a:p>
        </p:txBody>
      </p:sp>
      <p:pic>
        <p:nvPicPr>
          <p:cNvPr id="4" name="Picture 3" descr="A white deer with antlers&#10;&#10;Description automatically generated">
            <a:extLst>
              <a:ext uri="{FF2B5EF4-FFF2-40B4-BE49-F238E27FC236}">
                <a16:creationId xmlns:a16="http://schemas.microsoft.com/office/drawing/2014/main" id="{8B8FB038-1A66-8F81-6071-633F19045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" y="5509296"/>
            <a:ext cx="1313634" cy="875756"/>
          </a:xfrm>
          <a:prstGeom prst="rect">
            <a:avLst/>
          </a:prstGeom>
        </p:spPr>
      </p:pic>
      <p:pic>
        <p:nvPicPr>
          <p:cNvPr id="8198" name="Picture 6" descr="Reading Plus Cheat Sheet">
            <a:extLst>
              <a:ext uri="{FF2B5EF4-FFF2-40B4-BE49-F238E27FC236}">
                <a16:creationId xmlns:a16="http://schemas.microsoft.com/office/drawing/2014/main" id="{102AE209-D4E4-BF0A-C83B-0653CDD46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36" y="2051304"/>
            <a:ext cx="71437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Times Tables Rock Stars – Times Tables Rock Stars">
            <a:extLst>
              <a:ext uri="{FF2B5EF4-FFF2-40B4-BE49-F238E27FC236}">
                <a16:creationId xmlns:a16="http://schemas.microsoft.com/office/drawing/2014/main" id="{F25B0478-F7A2-01D4-EB2A-7A2F6DF5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374" y="427963"/>
            <a:ext cx="3143250" cy="174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pelling Shed: Amazon.co.uk: Appstore for Android">
            <a:extLst>
              <a:ext uri="{FF2B5EF4-FFF2-40B4-BE49-F238E27FC236}">
                <a16:creationId xmlns:a16="http://schemas.microsoft.com/office/drawing/2014/main" id="{E9CC8C13-61CA-6DC2-D957-F230DB3F4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10" y="4776343"/>
            <a:ext cx="3846576" cy="187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ymaths Login And Password">
            <a:extLst>
              <a:ext uri="{FF2B5EF4-FFF2-40B4-BE49-F238E27FC236}">
                <a16:creationId xmlns:a16="http://schemas.microsoft.com/office/drawing/2014/main" id="{69C34617-2CB2-3583-F90F-608E4983C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67" y="112006"/>
            <a:ext cx="2912311" cy="28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8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A9F2-DEAF-63A9-1502-0E4C6EE5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7BD6D-CEFF-29CF-8732-D1B0E0E81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SPaG</a:t>
            </a:r>
            <a:r>
              <a:rPr lang="en-GB" dirty="0"/>
              <a:t> curriculum </a:t>
            </a:r>
          </a:p>
          <a:p>
            <a:r>
              <a:rPr lang="en-GB" dirty="0"/>
              <a:t>Spellings and spelling shed </a:t>
            </a:r>
          </a:p>
          <a:p>
            <a:r>
              <a:rPr lang="en-GB" dirty="0"/>
              <a:t>Genres of writing </a:t>
            </a:r>
          </a:p>
          <a:p>
            <a:r>
              <a:rPr lang="en-GB" dirty="0"/>
              <a:t>Culture of choice </a:t>
            </a:r>
          </a:p>
          <a:p>
            <a:r>
              <a:rPr lang="en-GB" dirty="0"/>
              <a:t>Links to topics</a:t>
            </a:r>
          </a:p>
        </p:txBody>
      </p:sp>
      <p:pic>
        <p:nvPicPr>
          <p:cNvPr id="4" name="Picture 3" descr="A white deer with antlers&#10;&#10;Description automatically generated">
            <a:extLst>
              <a:ext uri="{FF2B5EF4-FFF2-40B4-BE49-F238E27FC236}">
                <a16:creationId xmlns:a16="http://schemas.microsoft.com/office/drawing/2014/main" id="{AD26AD92-41BA-26BD-DF64-11E7571D2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020" y="5436144"/>
            <a:ext cx="1313634" cy="875756"/>
          </a:xfrm>
          <a:prstGeom prst="rect">
            <a:avLst/>
          </a:prstGeom>
        </p:spPr>
      </p:pic>
      <p:pic>
        <p:nvPicPr>
          <p:cNvPr id="9218" name="Picture 2" descr="pen icon cartoon vector illustration 2703206 Vector Art at Vecteezy">
            <a:extLst>
              <a:ext uri="{FF2B5EF4-FFF2-40B4-BE49-F238E27FC236}">
                <a16:creationId xmlns:a16="http://schemas.microsoft.com/office/drawing/2014/main" id="{B6228455-7A3B-1F7A-9652-BC764AAF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68" y="546100"/>
            <a:ext cx="3831336" cy="38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pellings clipart">
            <a:extLst>
              <a:ext uri="{FF2B5EF4-FFF2-40B4-BE49-F238E27FC236}">
                <a16:creationId xmlns:a16="http://schemas.microsoft.com/office/drawing/2014/main" id="{581B863C-7398-8ACE-810F-9FA36B56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8" y="5231084"/>
            <a:ext cx="3571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93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7A19-0423-7557-25EB-801A9FC1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088" y="90805"/>
            <a:ext cx="10515600" cy="1325563"/>
          </a:xfrm>
        </p:spPr>
        <p:txBody>
          <a:bodyPr/>
          <a:lstStyle/>
          <a:p>
            <a:r>
              <a:rPr lang="en-GB" b="1" u="sng" dirty="0"/>
              <a:t>Curriculum – Autumn - </a:t>
            </a:r>
            <a:r>
              <a:rPr lang="en-GB" b="1" u="sng" dirty="0" err="1"/>
              <a:t>Maafa</a:t>
            </a:r>
            <a:endParaRPr lang="en-GB" b="1" u="sng" dirty="0"/>
          </a:p>
        </p:txBody>
      </p:sp>
      <p:pic>
        <p:nvPicPr>
          <p:cNvPr id="4" name="Picture 3" descr="A white deer with antlers&#10;&#10;Description automatically generated">
            <a:extLst>
              <a:ext uri="{FF2B5EF4-FFF2-40B4-BE49-F238E27FC236}">
                <a16:creationId xmlns:a16="http://schemas.microsoft.com/office/drawing/2014/main" id="{EDEE13EC-41C3-2936-EA74-0D25CFB11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020" y="5436144"/>
            <a:ext cx="1313634" cy="875756"/>
          </a:xfrm>
          <a:prstGeom prst="rect">
            <a:avLst/>
          </a:prstGeom>
        </p:spPr>
      </p:pic>
      <p:pic>
        <p:nvPicPr>
          <p:cNvPr id="10242" name="Picture 2" descr="Maafa Project – Gamesley Primary School">
            <a:extLst>
              <a:ext uri="{FF2B5EF4-FFF2-40B4-BE49-F238E27FC236}">
                <a16:creationId xmlns:a16="http://schemas.microsoft.com/office/drawing/2014/main" id="{EC4E9C51-5E02-689F-7CC7-5C6E85AAF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40" y="1316165"/>
            <a:ext cx="4029075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7206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438910DB24134DB562675F2A161DD1" ma:contentTypeVersion="13" ma:contentTypeDescription="Create a new document." ma:contentTypeScope="" ma:versionID="cc9e14f210abe54ba29bfbc398cf9302">
  <xsd:schema xmlns:xsd="http://www.w3.org/2001/XMLSchema" xmlns:xs="http://www.w3.org/2001/XMLSchema" xmlns:p="http://schemas.microsoft.com/office/2006/metadata/properties" xmlns:ns2="f810b3d6-8fd2-44b5-a59c-31437137e8cf" xmlns:ns3="c12e8702-d510-4df5-aca8-da6af8fd4f34" targetNamespace="http://schemas.microsoft.com/office/2006/metadata/properties" ma:root="true" ma:fieldsID="9061aa91abb70c8dcc979efcde2cae15" ns2:_="" ns3:_="">
    <xsd:import namespace="f810b3d6-8fd2-44b5-a59c-31437137e8cf"/>
    <xsd:import namespace="c12e8702-d510-4df5-aca8-da6af8fd4f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0b3d6-8fd2-44b5-a59c-31437137e8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fece98e-2699-4e2a-91ea-798fa10ddf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e8702-d510-4df5-aca8-da6af8fd4f3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fbcbeba-dcbc-49a6-9e14-243ee63335b9}" ma:internalName="TaxCatchAll" ma:showField="CatchAllData" ma:web="c12e8702-d510-4df5-aca8-da6af8fd4f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10b3d6-8fd2-44b5-a59c-31437137e8cf">
      <Terms xmlns="http://schemas.microsoft.com/office/infopath/2007/PartnerControls"/>
    </lcf76f155ced4ddcb4097134ff3c332f>
    <TaxCatchAll xmlns="c12e8702-d510-4df5-aca8-da6af8fd4f34" xsi:nil="true"/>
  </documentManagement>
</p:properties>
</file>

<file path=customXml/itemProps1.xml><?xml version="1.0" encoding="utf-8"?>
<ds:datastoreItem xmlns:ds="http://schemas.openxmlformats.org/officeDocument/2006/customXml" ds:itemID="{47DCD923-C68C-498A-9675-7DFBB1B2BD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10b3d6-8fd2-44b5-a59c-31437137e8cf"/>
    <ds:schemaRef ds:uri="c12e8702-d510-4df5-aca8-da6af8fd4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3C3136-848A-41EB-B492-649B5D43D2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5A323C-DEB6-4F4B-B5B4-832C50AABC37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c12e8702-d510-4df5-aca8-da6af8fd4f34"/>
    <ds:schemaRef ds:uri="f810b3d6-8fd2-44b5-a59c-31437137e8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419</Words>
  <Application>Microsoft Office PowerPoint</Application>
  <PresentationFormat>Widescreen</PresentationFormat>
  <Paragraphs>82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1_Office Theme</vt:lpstr>
      <vt:lpstr>Welcome Assembly Year 5 and 6 </vt:lpstr>
      <vt:lpstr>Staffing</vt:lpstr>
      <vt:lpstr>Expectations</vt:lpstr>
      <vt:lpstr>Uniform reminders</vt:lpstr>
      <vt:lpstr>Reading</vt:lpstr>
      <vt:lpstr>Maths</vt:lpstr>
      <vt:lpstr>Homework </vt:lpstr>
      <vt:lpstr>Writing</vt:lpstr>
      <vt:lpstr>Curriculum – Autumn - Maafa</vt:lpstr>
      <vt:lpstr>Curriculum – Spring – Frozen Kingdoms</vt:lpstr>
      <vt:lpstr>Curriculum – Summer –Britain At War </vt:lpstr>
      <vt:lpstr>Further information</vt:lpstr>
      <vt:lpstr>Communication</vt:lpstr>
      <vt:lpstr>Wrap Around care  </vt:lpstr>
      <vt:lpstr>FOHPS 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Zoe Holdsworth</dc:creator>
  <cp:lastModifiedBy>Zoe Holdsworth</cp:lastModifiedBy>
  <cp:revision>1</cp:revision>
  <dcterms:created xsi:type="dcterms:W3CDTF">2024-09-18T08:22:09Z</dcterms:created>
  <dcterms:modified xsi:type="dcterms:W3CDTF">2024-09-19T08:15:28Z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0x01010062438910DB24134DB562675F2A161DD1</vt:lpwstr>
  </property>
  <property fmtid="{D5CDD505-2E9C-101B-9397-08002B2CF9AE}" pid="3" name="MediaServiceImageTags">
    <vt:lpwstr/>
  </property>
</Properties>
</file>